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997689" y="6454614"/>
            <a:ext cx="194373" cy="39719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1892660" y="6579247"/>
            <a:ext cx="78740" cy="0"/>
          </a:xfrm>
          <a:custGeom>
            <a:avLst/>
            <a:gdLst/>
            <a:ahLst/>
            <a:cxnLst/>
            <a:rect l="l" t="t" r="r" b="b"/>
            <a:pathLst>
              <a:path w="78740" h="0">
                <a:moveTo>
                  <a:pt x="0" y="0"/>
                </a:moveTo>
                <a:lnTo>
                  <a:pt x="78486" y="0"/>
                </a:lnTo>
              </a:path>
            </a:pathLst>
          </a:custGeom>
          <a:ln w="3175">
            <a:solidFill>
              <a:srgbClr val="A6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38061" y="807720"/>
            <a:ext cx="10744200" cy="0"/>
          </a:xfrm>
          <a:custGeom>
            <a:avLst/>
            <a:gdLst/>
            <a:ahLst/>
            <a:cxnLst/>
            <a:rect l="l" t="t" r="r" b="b"/>
            <a:pathLst>
              <a:path w="10744200" h="0">
                <a:moveTo>
                  <a:pt x="0" y="0"/>
                </a:moveTo>
                <a:lnTo>
                  <a:pt x="10744085" y="0"/>
                </a:lnTo>
              </a:path>
            </a:pathLst>
          </a:custGeom>
          <a:ln w="12700">
            <a:solidFill>
              <a:srgbClr val="A6A6A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8061" y="746761"/>
            <a:ext cx="7305167" cy="6095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866882" y="17691"/>
            <a:ext cx="1104341" cy="79752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46170" y="38176"/>
            <a:ext cx="456120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06FC0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50926" y="267080"/>
            <a:ext cx="2005964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20" b="1" i="1">
                <a:solidFill>
                  <a:srgbClr val="006FC0"/>
                </a:solidFill>
                <a:latin typeface="Trebuchet MS"/>
                <a:cs typeface="Trebuchet MS"/>
              </a:rPr>
              <a:t>November</a:t>
            </a:r>
            <a:r>
              <a:rPr dirty="0" sz="2200" spc="-150" b="1" i="1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dirty="0" sz="2200" spc="-85" b="1" i="1">
                <a:solidFill>
                  <a:srgbClr val="006FC0"/>
                </a:solidFill>
                <a:latin typeface="Trebuchet MS"/>
                <a:cs typeface="Trebuchet MS"/>
              </a:rPr>
              <a:t>2025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30"/>
              <a:t>Monthly</a:t>
            </a:r>
            <a:r>
              <a:rPr dirty="0" spc="-305"/>
              <a:t> </a:t>
            </a:r>
            <a:r>
              <a:rPr dirty="0" spc="-35"/>
              <a:t>Newsletter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285699" y="1277493"/>
            <a:ext cx="4311015" cy="31203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sng" sz="1700" b="1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Prioritising</a:t>
            </a:r>
            <a:r>
              <a:rPr dirty="0" u="sng" sz="1700" spc="-55" b="1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dirty="0" u="sng" sz="1700" b="1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Operational</a:t>
            </a:r>
            <a:r>
              <a:rPr dirty="0" u="sng" sz="1700" spc="-35" b="1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dirty="0" u="sng" sz="1700" spc="-10" b="1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Stability</a:t>
            </a:r>
            <a:endParaRPr sz="1700">
              <a:latin typeface="Georgia"/>
              <a:cs typeface="Georgia"/>
            </a:endParaRPr>
          </a:p>
          <a:p>
            <a:pPr marL="12700" marR="345440">
              <a:lnSpc>
                <a:spcPct val="100000"/>
              </a:lnSpc>
            </a:pPr>
            <a:r>
              <a:rPr dirty="0" sz="1700">
                <a:latin typeface="Georgia"/>
                <a:cs typeface="Georgia"/>
              </a:rPr>
              <a:t>In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the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face</a:t>
            </a:r>
            <a:r>
              <a:rPr dirty="0" sz="1700" spc="-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of</a:t>
            </a:r>
            <a:r>
              <a:rPr dirty="0" sz="1700" spc="3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</a:t>
            </a:r>
            <a:r>
              <a:rPr dirty="0" sz="1700" spc="-1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challenging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situation,</a:t>
            </a:r>
            <a:r>
              <a:rPr dirty="0" sz="1700" spc="-45">
                <a:latin typeface="Georgia"/>
                <a:cs typeface="Georgia"/>
              </a:rPr>
              <a:t> </a:t>
            </a:r>
            <a:r>
              <a:rPr dirty="0" sz="1700" spc="-25">
                <a:latin typeface="Georgia"/>
                <a:cs typeface="Georgia"/>
              </a:rPr>
              <a:t>our </a:t>
            </a:r>
            <a:r>
              <a:rPr dirty="0" sz="1700">
                <a:latin typeface="Georgia"/>
                <a:cs typeface="Georgia"/>
              </a:rPr>
              <a:t>entire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team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has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put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in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</a:t>
            </a:r>
            <a:r>
              <a:rPr dirty="0" sz="1700" spc="-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stellar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effort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 spc="-25">
                <a:latin typeface="Georgia"/>
                <a:cs typeface="Georgia"/>
              </a:rPr>
              <a:t>to </a:t>
            </a:r>
            <a:r>
              <a:rPr dirty="0" sz="1700">
                <a:latin typeface="Georgia"/>
                <a:cs typeface="Georgia"/>
              </a:rPr>
              <a:t>minimise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impact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on</a:t>
            </a:r>
            <a:r>
              <a:rPr dirty="0" sz="1700" spc="-6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vessel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handling</a:t>
            </a:r>
            <a:r>
              <a:rPr dirty="0" sz="1700" spc="-80">
                <a:latin typeface="Georgia"/>
                <a:cs typeface="Georgia"/>
              </a:rPr>
              <a:t> </a:t>
            </a:r>
            <a:r>
              <a:rPr dirty="0" sz="1700" spc="-25">
                <a:latin typeface="Georgia"/>
                <a:cs typeface="Georgia"/>
              </a:rPr>
              <a:t>and </a:t>
            </a:r>
            <a:r>
              <a:rPr dirty="0" sz="1700">
                <a:latin typeface="Georgia"/>
                <a:cs typeface="Georgia"/>
              </a:rPr>
              <a:t>cargo</a:t>
            </a:r>
            <a:r>
              <a:rPr dirty="0" sz="1700" spc="-4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movement.</a:t>
            </a:r>
            <a:endParaRPr sz="17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dirty="0" sz="1700">
                <a:latin typeface="Georgia"/>
                <a:cs typeface="Georgia"/>
              </a:rPr>
              <a:t>We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continue</a:t>
            </a:r>
            <a:r>
              <a:rPr dirty="0" sz="1700" spc="-4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to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focus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on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employee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safety</a:t>
            </a:r>
            <a:r>
              <a:rPr dirty="0" sz="1700" spc="-10">
                <a:latin typeface="Georgia"/>
                <a:cs typeface="Georgia"/>
              </a:rPr>
              <a:t> </a:t>
            </a:r>
            <a:r>
              <a:rPr dirty="0" sz="1700" spc="-25">
                <a:latin typeface="Georgia"/>
                <a:cs typeface="Georgia"/>
              </a:rPr>
              <a:t>and </a:t>
            </a:r>
            <a:r>
              <a:rPr dirty="0" sz="1700">
                <a:latin typeface="Georgia"/>
                <a:cs typeface="Georgia"/>
              </a:rPr>
              <a:t>operational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stability,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to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ensure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that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 spc="-20">
                <a:latin typeface="Georgia"/>
                <a:cs typeface="Georgia"/>
              </a:rPr>
              <a:t>your </a:t>
            </a:r>
            <a:r>
              <a:rPr dirty="0" sz="1700">
                <a:latin typeface="Georgia"/>
                <a:cs typeface="Georgia"/>
              </a:rPr>
              <a:t>supply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chains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continue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running</a:t>
            </a:r>
            <a:r>
              <a:rPr dirty="0" sz="1700" spc="-6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smoothly, </a:t>
            </a:r>
            <a:r>
              <a:rPr dirty="0" sz="1700">
                <a:latin typeface="Georgia"/>
                <a:cs typeface="Georgia"/>
              </a:rPr>
              <a:t>with</a:t>
            </a:r>
            <a:r>
              <a:rPr dirty="0" sz="1700" spc="-4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minimal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disruptions.</a:t>
            </a:r>
            <a:endParaRPr sz="1700">
              <a:latin typeface="Georgia"/>
              <a:cs typeface="Georgia"/>
            </a:endParaRPr>
          </a:p>
          <a:p>
            <a:pPr marL="12700" marR="1221105">
              <a:lnSpc>
                <a:spcPct val="100000"/>
              </a:lnSpc>
              <a:spcBef>
                <a:spcPts val="960"/>
              </a:spcBef>
            </a:pPr>
            <a:r>
              <a:rPr dirty="0" sz="1700">
                <a:latin typeface="Georgia"/>
                <a:cs typeface="Georgia"/>
              </a:rPr>
              <a:t>We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appreciate </a:t>
            </a:r>
            <a:r>
              <a:rPr dirty="0" sz="1700">
                <a:latin typeface="Georgia"/>
                <a:cs typeface="Georgia"/>
              </a:rPr>
              <a:t>your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support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 spc="-25">
                <a:latin typeface="Georgia"/>
                <a:cs typeface="Georgia"/>
              </a:rPr>
              <a:t>and </a:t>
            </a:r>
            <a:r>
              <a:rPr dirty="0" sz="1700" spc="-10">
                <a:latin typeface="Georgia"/>
                <a:cs typeface="Georgia"/>
              </a:rPr>
              <a:t>understanding.</a:t>
            </a:r>
            <a:endParaRPr sz="1700">
              <a:latin typeface="Georgia"/>
              <a:cs typeface="Georg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794875" y="1024222"/>
            <a:ext cx="2060575" cy="3068955"/>
          </a:xfrm>
          <a:prstGeom prst="rect">
            <a:avLst/>
          </a:prstGeom>
        </p:spPr>
        <p:txBody>
          <a:bodyPr wrap="square" lIns="0" tIns="108585" rIns="0" bIns="0" rtlCol="0" vert="horz">
            <a:spAutoFit/>
          </a:bodyPr>
          <a:lstStyle/>
          <a:p>
            <a:pPr marL="143510">
              <a:lnSpc>
                <a:spcPct val="100000"/>
              </a:lnSpc>
              <a:spcBef>
                <a:spcPts val="855"/>
              </a:spcBef>
            </a:pPr>
            <a:r>
              <a:rPr dirty="0" sz="3500" spc="-10" b="1">
                <a:solidFill>
                  <a:srgbClr val="006FC0"/>
                </a:solidFill>
                <a:latin typeface="Trebuchet MS"/>
                <a:cs typeface="Trebuchet MS"/>
              </a:rPr>
              <a:t>Volumes</a:t>
            </a:r>
            <a:endParaRPr sz="35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dirty="0" sz="3000" i="1">
                <a:solidFill>
                  <a:srgbClr val="C00000"/>
                </a:solidFill>
                <a:latin typeface="Trebuchet MS"/>
                <a:cs typeface="Trebuchet MS"/>
              </a:rPr>
              <a:t>71,75c</a:t>
            </a:r>
            <a:r>
              <a:rPr dirty="0" sz="3000" spc="-295" i="1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dirty="0" sz="3000" spc="-20" i="1">
                <a:solidFill>
                  <a:srgbClr val="C00000"/>
                </a:solidFill>
                <a:latin typeface="Trebuchet MS"/>
                <a:cs typeface="Trebuchet MS"/>
              </a:rPr>
              <a:t>TEUs</a:t>
            </a:r>
            <a:endParaRPr sz="3000">
              <a:latin typeface="Trebuchet MS"/>
              <a:cs typeface="Trebuchet MS"/>
            </a:endParaRPr>
          </a:p>
          <a:p>
            <a:pPr algn="just" marL="155575" marR="148590" indent="89535">
              <a:lnSpc>
                <a:spcPct val="107700"/>
              </a:lnSpc>
              <a:spcBef>
                <a:spcPts val="1789"/>
              </a:spcBef>
            </a:pPr>
            <a:r>
              <a:rPr dirty="0" sz="3500" spc="55" b="1">
                <a:solidFill>
                  <a:srgbClr val="006FC0"/>
                </a:solidFill>
                <a:latin typeface="Trebuchet MS"/>
                <a:cs typeface="Trebuchet MS"/>
              </a:rPr>
              <a:t>Vessels </a:t>
            </a:r>
            <a:r>
              <a:rPr dirty="0" sz="3500" spc="-10" b="1">
                <a:solidFill>
                  <a:srgbClr val="006FC0"/>
                </a:solidFill>
                <a:latin typeface="Trebuchet MS"/>
                <a:cs typeface="Trebuchet MS"/>
              </a:rPr>
              <a:t>Handled </a:t>
            </a:r>
            <a:r>
              <a:rPr dirty="0" sz="3000" i="1">
                <a:solidFill>
                  <a:srgbClr val="C00000"/>
                </a:solidFill>
                <a:latin typeface="Trebuchet MS"/>
                <a:cs typeface="Trebuchet MS"/>
              </a:rPr>
              <a:t>23</a:t>
            </a:r>
            <a:r>
              <a:rPr dirty="0" sz="3000" spc="-265" i="1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dirty="0" sz="3000" spc="-10" i="1">
                <a:solidFill>
                  <a:srgbClr val="C00000"/>
                </a:solidFill>
                <a:latin typeface="Trebuchet MS"/>
                <a:cs typeface="Trebuchet MS"/>
              </a:rPr>
              <a:t>Vessels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9492360" y="1121283"/>
            <a:ext cx="0" cy="3485515"/>
          </a:xfrm>
          <a:custGeom>
            <a:avLst/>
            <a:gdLst/>
            <a:ahLst/>
            <a:cxnLst/>
            <a:rect l="l" t="t" r="r" b="b"/>
            <a:pathLst>
              <a:path w="0" h="3485515">
                <a:moveTo>
                  <a:pt x="0" y="0"/>
                </a:moveTo>
                <a:lnTo>
                  <a:pt x="0" y="3485387"/>
                </a:lnTo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254878" y="1277493"/>
            <a:ext cx="4049395" cy="32575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5"/>
              </a:spcBef>
            </a:pPr>
            <a:r>
              <a:rPr dirty="0" u="sng" sz="1700" b="1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Customer</a:t>
            </a:r>
            <a:r>
              <a:rPr dirty="0" u="sng" sz="1700" spc="-35" b="1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dirty="0" u="sng" sz="1700" spc="-10" b="1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Outreach</a:t>
            </a:r>
            <a:endParaRPr sz="1700">
              <a:latin typeface="Georgia"/>
              <a:cs typeface="Georgia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1700">
                <a:latin typeface="Georgia"/>
                <a:cs typeface="Georgia"/>
              </a:rPr>
              <a:t>In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continuation</a:t>
            </a:r>
            <a:r>
              <a:rPr dirty="0" sz="1700" spc="-7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of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our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Customer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Outreach </a:t>
            </a:r>
            <a:r>
              <a:rPr dirty="0" sz="1700">
                <a:latin typeface="Georgia"/>
                <a:cs typeface="Georgia"/>
              </a:rPr>
              <a:t>program,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we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visited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customers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in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Lusaka, </a:t>
            </a:r>
            <a:r>
              <a:rPr dirty="0" sz="1700">
                <a:latin typeface="Georgia"/>
                <a:cs typeface="Georgia"/>
              </a:rPr>
              <a:t>Zambia,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in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collaboration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with</a:t>
            </a:r>
            <a:r>
              <a:rPr dirty="0" sz="1700" spc="-65">
                <a:latin typeface="Georgia"/>
                <a:cs typeface="Georgia"/>
              </a:rPr>
              <a:t> </a:t>
            </a:r>
            <a:r>
              <a:rPr dirty="0" sz="1700" spc="-20">
                <a:latin typeface="Georgia"/>
                <a:cs typeface="Georgia"/>
              </a:rPr>
              <a:t>TPA.</a:t>
            </a:r>
            <a:endParaRPr sz="1700">
              <a:latin typeface="Georgia"/>
              <a:cs typeface="Georgia"/>
            </a:endParaRPr>
          </a:p>
          <a:p>
            <a:pPr marL="12700" marR="8255">
              <a:lnSpc>
                <a:spcPct val="100000"/>
              </a:lnSpc>
              <a:spcBef>
                <a:spcPts val="960"/>
              </a:spcBef>
            </a:pPr>
            <a:r>
              <a:rPr dirty="0" sz="1700">
                <a:latin typeface="Georgia"/>
                <a:cs typeface="Georgia"/>
              </a:rPr>
              <a:t>Additionally,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we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hosted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customer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event, </a:t>
            </a:r>
            <a:r>
              <a:rPr dirty="0" sz="1700">
                <a:latin typeface="Georgia"/>
                <a:cs typeface="Georgia"/>
              </a:rPr>
              <a:t>where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esteemed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invitees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were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given</a:t>
            </a:r>
            <a:r>
              <a:rPr dirty="0" sz="1700" spc="-50">
                <a:latin typeface="Georgia"/>
                <a:cs typeface="Georgia"/>
              </a:rPr>
              <a:t> a </a:t>
            </a:r>
            <a:r>
              <a:rPr dirty="0" sz="1700" spc="-10">
                <a:latin typeface="Georgia"/>
                <a:cs typeface="Georgia"/>
              </a:rPr>
              <a:t>comprehensive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overview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of</a:t>
            </a:r>
            <a:r>
              <a:rPr dirty="0" sz="1700" spc="-25">
                <a:latin typeface="Georgia"/>
                <a:cs typeface="Georgia"/>
              </a:rPr>
              <a:t> the </a:t>
            </a:r>
            <a:r>
              <a:rPr dirty="0" sz="1700">
                <a:latin typeface="Georgia"/>
                <a:cs typeface="Georgia"/>
              </a:rPr>
              <a:t>infrastructure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at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Dar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es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Salaam</a:t>
            </a:r>
            <a:r>
              <a:rPr dirty="0" sz="1700" spc="-4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port</a:t>
            </a:r>
            <a:r>
              <a:rPr dirty="0" sz="1700" spc="-25">
                <a:latin typeface="Georgia"/>
                <a:cs typeface="Georgia"/>
              </a:rPr>
              <a:t> and </a:t>
            </a:r>
            <a:r>
              <a:rPr dirty="0" sz="1700">
                <a:latin typeface="Georgia"/>
                <a:cs typeface="Georgia"/>
              </a:rPr>
              <a:t>recent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customer-</a:t>
            </a:r>
            <a:r>
              <a:rPr dirty="0" sz="1700">
                <a:latin typeface="Georgia"/>
                <a:cs typeface="Georgia"/>
              </a:rPr>
              <a:t>centric</a:t>
            </a:r>
            <a:r>
              <a:rPr dirty="0" sz="1700" spc="-4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improvements, </a:t>
            </a:r>
            <a:r>
              <a:rPr dirty="0" sz="1700">
                <a:latin typeface="Georgia"/>
                <a:cs typeface="Georgia"/>
              </a:rPr>
              <a:t>such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as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the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Container</a:t>
            </a:r>
            <a:r>
              <a:rPr dirty="0" sz="1700" spc="-5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Tracking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and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Vessel </a:t>
            </a:r>
            <a:r>
              <a:rPr dirty="0" sz="1700">
                <a:latin typeface="Georgia"/>
                <a:cs typeface="Georgia"/>
              </a:rPr>
              <a:t>Schedule</a:t>
            </a:r>
            <a:r>
              <a:rPr dirty="0" sz="1700" spc="-5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tools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–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cementing</a:t>
            </a:r>
            <a:r>
              <a:rPr dirty="0" sz="1700" spc="-4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our</a:t>
            </a:r>
            <a:r>
              <a:rPr dirty="0" sz="1700" spc="-35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position </a:t>
            </a:r>
            <a:r>
              <a:rPr dirty="0" sz="1700">
                <a:latin typeface="Georgia"/>
                <a:cs typeface="Georgia"/>
              </a:rPr>
              <a:t>as</a:t>
            </a:r>
            <a:r>
              <a:rPr dirty="0" sz="1700" spc="-2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the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Gateway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to</a:t>
            </a:r>
            <a:r>
              <a:rPr dirty="0" sz="1700" spc="-30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East</a:t>
            </a:r>
            <a:r>
              <a:rPr dirty="0" sz="1700" spc="-1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and</a:t>
            </a:r>
            <a:r>
              <a:rPr dirty="0" sz="1700" spc="-25">
                <a:latin typeface="Georgia"/>
                <a:cs typeface="Georgia"/>
              </a:rPr>
              <a:t> </a:t>
            </a:r>
            <a:r>
              <a:rPr dirty="0" sz="1700">
                <a:latin typeface="Georgia"/>
                <a:cs typeface="Georgia"/>
              </a:rPr>
              <a:t>Central</a:t>
            </a:r>
            <a:r>
              <a:rPr dirty="0" sz="1700" spc="-40">
                <a:latin typeface="Georgia"/>
                <a:cs typeface="Georgia"/>
              </a:rPr>
              <a:t> </a:t>
            </a:r>
            <a:r>
              <a:rPr dirty="0" sz="1700" spc="-10">
                <a:latin typeface="Georgia"/>
                <a:cs typeface="Georgia"/>
              </a:rPr>
              <a:t>Africa.</a:t>
            </a:r>
            <a:endParaRPr sz="1700">
              <a:latin typeface="Georgia"/>
              <a:cs typeface="Georgia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7472" y="4896980"/>
            <a:ext cx="2740279" cy="1677035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04691" y="4896980"/>
            <a:ext cx="2878582" cy="167703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10418" y="4529950"/>
            <a:ext cx="1633220" cy="204406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11009" y="4898631"/>
            <a:ext cx="2747136" cy="16753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Jitendra Bhonsle</dc:creator>
  <dcterms:created xsi:type="dcterms:W3CDTF">2026-03-16T04:46:13Z</dcterms:created>
  <dcterms:modified xsi:type="dcterms:W3CDTF">2026-03-16T04:46:13Z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2026-03-16T00:00:00Z</vt:filetime>
  </property>
  <property fmtid="{D5CDD505-2E9C-101B-9397-08002B2CF9AE}" pid="5" name="Producer">
    <vt:lpwstr>Microsoft® PowerPoint® for Microsoft 365</vt:lpwstr>
  </property>
</Properties>
</file>