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14737874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ABC4B-0E6C-EA91-268C-4557FA99BF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1EEB4E-9346-1777-81C9-9B7E9F78F3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E9A6F6-3614-7C3E-63AD-D45D012CE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18BC9-90EA-4303-BAFE-8C68A4679413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FC5BFB-5A64-B644-08A6-C6C63A138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EC219D-50BB-0C7E-6F75-0A0ABD7D3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AADEC-253B-48F8-9923-3756B6E493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577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09C37-6B6F-05D3-782A-4B5E4681D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765DEE-4268-3B64-BB76-5019763CD4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AA3B6-48CD-9A75-F386-546FB2F57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DADA6-16AF-449A-ADD5-9BB11430CBF1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309C5-D29B-D300-9DC4-6222684F4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658F08-2AA8-2933-FA02-449164BEB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AADEC-253B-48F8-9923-3756B6E493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152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7A8672-5960-E543-F081-B503829CAD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2B01C7-B615-296E-69D7-1F61F24E08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243654-D3D5-BE54-D566-E9228437A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C61E3-B42B-47EF-AFB6-8675262F555E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94F52B-364D-2483-3275-FAD44454C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5CF0FC-C506-90A4-DDE5-8F1AD7CE6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AADEC-253B-48F8-9923-3756B6E493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7571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615" y="-8246"/>
            <a:ext cx="10829385" cy="769676"/>
          </a:xfrm>
        </p:spPr>
        <p:txBody>
          <a:bodyPr anchor="b">
            <a:noAutofit/>
          </a:bodyPr>
          <a:lstStyle>
            <a:lvl1pPr>
              <a:defRPr sz="2200">
                <a:solidFill>
                  <a:srgbClr val="922682"/>
                </a:solidFill>
                <a:latin typeface="Adani Medium" panose="02000503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769CF3E-A124-4648-B78B-690E0BF4FF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633" y="6454611"/>
            <a:ext cx="199531" cy="397198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54E33BF-BAA8-4D8E-8655-FAD4E5778B83}"/>
              </a:ext>
            </a:extLst>
          </p:cNvPr>
          <p:cNvCxnSpPr/>
          <p:nvPr userDrawn="1"/>
        </p:nvCxnSpPr>
        <p:spPr>
          <a:xfrm>
            <a:off x="11892644" y="6579245"/>
            <a:ext cx="78544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F4BD06E0-24B3-41D4-9656-42FDF4FECC35}"/>
              </a:ext>
            </a:extLst>
          </p:cNvPr>
          <p:cNvGrpSpPr/>
          <p:nvPr userDrawn="1"/>
        </p:nvGrpSpPr>
        <p:grpSpPr>
          <a:xfrm>
            <a:off x="391850" y="746816"/>
            <a:ext cx="10744149" cy="60959"/>
            <a:chOff x="391437" y="755062"/>
            <a:chExt cx="10692000" cy="60959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391437" y="816021"/>
              <a:ext cx="10692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2" descr="D:\Corp Comm Department Work 2015\Brand Adani 2012\adani_gradient_master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437" y="755062"/>
              <a:ext cx="7269694" cy="609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Picture 11" descr="A picture containing logo&#10;&#10;Description automatically generated">
            <a:extLst>
              <a:ext uri="{FF2B5EF4-FFF2-40B4-BE49-F238E27FC236}">
                <a16:creationId xmlns:a16="http://schemas.microsoft.com/office/drawing/2014/main" id="{A00DB654-9CE5-4453-B463-2777ED1465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1" t="11404" r="9399" b="10671"/>
          <a:stretch/>
        </p:blipFill>
        <p:spPr>
          <a:xfrm>
            <a:off x="11182628" y="80627"/>
            <a:ext cx="914770" cy="76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4346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73">
          <p15:clr>
            <a:srgbClr val="FBAE40"/>
          </p15:clr>
        </p15:guide>
        <p15:guide id="2" pos="212">
          <p15:clr>
            <a:srgbClr val="FBAE40"/>
          </p15:clr>
        </p15:guide>
        <p15:guide id="3" pos="3840">
          <p15:clr>
            <a:srgbClr val="FBAE40"/>
          </p15:clr>
        </p15:guide>
        <p15:guide id="4" pos="7468">
          <p15:clr>
            <a:srgbClr val="FBAE40"/>
          </p15:clr>
        </p15:guide>
        <p15:guide id="5" orient="horz" pos="3974">
          <p15:clr>
            <a:srgbClr val="FBAE40"/>
          </p15:clr>
        </p15:guide>
        <p15:guide id="6" orient="horz" pos="216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615" y="-8246"/>
            <a:ext cx="10829385" cy="769676"/>
          </a:xfrm>
        </p:spPr>
        <p:txBody>
          <a:bodyPr anchor="b">
            <a:noAutofit/>
          </a:bodyPr>
          <a:lstStyle>
            <a:lvl1pPr>
              <a:defRPr sz="2200">
                <a:solidFill>
                  <a:srgbClr val="922682"/>
                </a:solidFill>
                <a:latin typeface="Adani Medium" panose="02000503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769CF3E-A124-4648-B78B-690E0BF4FF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633" y="6454611"/>
            <a:ext cx="199531" cy="397198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54E33BF-BAA8-4D8E-8655-FAD4E5778B83}"/>
              </a:ext>
            </a:extLst>
          </p:cNvPr>
          <p:cNvCxnSpPr/>
          <p:nvPr userDrawn="1"/>
        </p:nvCxnSpPr>
        <p:spPr>
          <a:xfrm>
            <a:off x="11892644" y="6579245"/>
            <a:ext cx="78544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F4BD06E0-24B3-41D4-9656-42FDF4FECC35}"/>
              </a:ext>
            </a:extLst>
          </p:cNvPr>
          <p:cNvGrpSpPr/>
          <p:nvPr userDrawn="1"/>
        </p:nvGrpSpPr>
        <p:grpSpPr>
          <a:xfrm>
            <a:off x="338060" y="746816"/>
            <a:ext cx="10744149" cy="60959"/>
            <a:chOff x="391437" y="755062"/>
            <a:chExt cx="10692000" cy="60959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391437" y="816021"/>
              <a:ext cx="10692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2" descr="D:\Corp Comm Department Work 2015\Brand Adani 2012\adani_gradient_master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437" y="755062"/>
              <a:ext cx="7269694" cy="609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Picture 3" descr="A logo with blue and purple lines">
            <a:extLst>
              <a:ext uri="{FF2B5EF4-FFF2-40B4-BE49-F238E27FC236}">
                <a16:creationId xmlns:a16="http://schemas.microsoft.com/office/drawing/2014/main" id="{C119B991-07C8-9293-439C-60441DE9D01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6841" y="17702"/>
            <a:ext cx="1104347" cy="7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2230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73">
          <p15:clr>
            <a:srgbClr val="FBAE40"/>
          </p15:clr>
        </p15:guide>
        <p15:guide id="2" pos="212">
          <p15:clr>
            <a:srgbClr val="FBAE40"/>
          </p15:clr>
        </p15:guide>
        <p15:guide id="3" pos="3840">
          <p15:clr>
            <a:srgbClr val="FBAE40"/>
          </p15:clr>
        </p15:guide>
        <p15:guide id="4" pos="7468">
          <p15:clr>
            <a:srgbClr val="FBAE40"/>
          </p15:clr>
        </p15:guide>
        <p15:guide id="5" orient="horz" pos="3974">
          <p15:clr>
            <a:srgbClr val="FBAE40"/>
          </p15:clr>
        </p15:guide>
        <p15:guide id="6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1/12/2026</a:t>
            </a:fld>
            <a:endParaRPr lang="en-US" dirty="0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305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3969F-3123-620B-EB2A-2591647A7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B62F08-4EC3-9E7A-0C43-31F2677DFA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E1EF3A-8CAC-8EBF-69E1-1C782D35B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6AA57-B4BD-418F-BD35-C4AD3C6F685B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5C20E9-4870-EC17-AB4B-C679A4D06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AB8CCB-9CDA-E852-4818-ADDD84CAD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AADEC-253B-48F8-9923-3756B6E493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197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EFDED-543F-3B35-5A08-CA0B67056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118DC0-8AD1-DB36-D8E2-AB914AE5C7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916E35-B9EF-B86B-2485-92D80FDA1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5A2BF-9593-49AE-899B-00352C593E4A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CDF0A9-A661-A881-9338-D822A5719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E71745-395C-2616-C759-0D12D5064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AADEC-253B-48F8-9923-3756B6E493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30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5EC57-42A6-BCEA-4231-4D1DE8729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E280D-3372-C1D5-CD31-EE9D645238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28FDC0-4C21-B1FB-4058-B7DA6B99AB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49527D-26A1-66F4-DC08-5AE5C2EBE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C28A6-7AD9-49FF-ADE5-6ED3EC50697B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53C134-1E66-02E4-4036-2B252B66F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C20E6E-21B9-01F7-4832-C7343E0EC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AADEC-253B-48F8-9923-3756B6E493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965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8E52A-3EB0-B92B-C611-4A8784AF3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3CB7D1-1463-9D35-B8A3-E9EC3FEC82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F250B3-F255-3B1A-32CA-3F2D581BCE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19CF42-E925-6A79-D769-477A6EC364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83FF60-6876-374E-5524-54002B7596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0E9F04-9797-B71D-9927-768948D38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475A9-4D51-456F-A40B-05FE8A939B47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E3088E-55C8-DD54-7B4D-ADDF2034F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580565-7C97-C545-ECCD-B29916C37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AADEC-253B-48F8-9923-3756B6E493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581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AFB04-96D1-C121-4D00-6CC9835BB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41A353-C828-AB36-B074-D4CBBFD2D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0FD9B-3AA7-410F-BF71-14339DC2BA8E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555445-6015-F18D-17E5-9AF4B538F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C964C7-52F6-4F89-63F8-F3819BEB3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AADEC-253B-48F8-9923-3756B6E493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617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16A8C2-02F5-F6BE-E6F0-28244596B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82575-5374-4365-9B92-EBCD57178B81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229A95-FF64-82E9-284D-D63482845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C75890-DCD6-B746-E65F-961F2A8FA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AADEC-253B-48F8-9923-3756B6E493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191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C0EC5-71F5-40D2-0A21-78861AA79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2DA1CF-1AE8-D0D3-C959-15521A97E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7FEDD8-8EAA-EC99-16AA-7DAC26C94B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3680DB-9A55-E229-67BC-89AAF64B1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82F1-2155-43DC-90E8-FE23495D6301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D237EA-CAA4-3AD0-D73B-2FB91B166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013B2D-328C-20C3-4594-A80DCB8FB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AADEC-253B-48F8-9923-3756B6E493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270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02101-296D-19CE-C94A-94A5E1D05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345F96-CCAF-3899-887A-8065183E1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02BB23-8D1B-E540-9962-3BB852617D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A09B73-0415-20A7-56D1-EA7F5EC62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FF5A7-CFA0-4FB6-BD74-37C30D2949F5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A5A65D-579C-A3A3-AAD4-B59C1F53F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16B188-8E98-FD75-A4C7-79F283C5D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AADEC-253B-48F8-9923-3756B6E493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569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E3CACE-07FF-8BEA-1EA3-02A0BDBD9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59B21A-358F-C63F-B8E2-6FE25C1507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AC3104-5B45-A986-343D-397F18A3DB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A77F72B-5B22-4393-8B64-8FFF6E21A8FB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E4594-5F9F-F22F-E357-73F5210E08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768E5A-DC9D-019C-E09D-B95EE17881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7AADEC-253B-48F8-9923-3756B6E493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307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1E56E2-C39E-545E-2EFC-3BEAAF998F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A41CED48-7B72-1C6C-9269-B73205108E50}"/>
              </a:ext>
            </a:extLst>
          </p:cNvPr>
          <p:cNvSpPr txBox="1"/>
          <p:nvPr/>
        </p:nvSpPr>
        <p:spPr>
          <a:xfrm>
            <a:off x="272143" y="43544"/>
            <a:ext cx="115715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TZ" sz="22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January</a:t>
            </a:r>
            <a:r>
              <a:rPr kumimoji="0" lang="en-GB" sz="22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202</a:t>
            </a:r>
            <a:r>
              <a:rPr kumimoji="0" lang="en-TZ" sz="22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6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	            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Monthly Newsletter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8CF8E64-7587-E749-21F6-378D28696E13}"/>
              </a:ext>
            </a:extLst>
          </p:cNvPr>
          <p:cNvSpPr txBox="1"/>
          <p:nvPr/>
        </p:nvSpPr>
        <p:spPr>
          <a:xfrm>
            <a:off x="206828" y="1251853"/>
            <a:ext cx="4502332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TZ" sz="1700" b="1" u="sng" dirty="0">
                <a:solidFill>
                  <a:prstClr val="black"/>
                </a:solidFill>
                <a:latin typeface="Georgia" panose="02040502050405020303" pitchFamily="18" charset="0"/>
              </a:rPr>
              <a:t>Organisational Resilience in 2025</a:t>
            </a:r>
            <a:endParaRPr lang="en-GB" sz="1700" b="1" u="sng" dirty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>
              <a:defRPr/>
            </a:pPr>
            <a:r>
              <a:rPr lang="en-TZ" sz="1700" dirty="0">
                <a:solidFill>
                  <a:prstClr val="black"/>
                </a:solidFill>
                <a:latin typeface="Georgia" panose="02040502050405020303" pitchFamily="18" charset="0"/>
              </a:rPr>
              <a:t>TEAGTL finished 2025 on a strong note, registering our highest ever throughput of 864,633 TEUs, a YoY increase of 5.5%.</a:t>
            </a:r>
          </a:p>
          <a:p>
            <a:pPr>
              <a:defRPr/>
            </a:pPr>
            <a:endParaRPr lang="en-TZ" sz="800" dirty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>
              <a:defRPr/>
            </a:pPr>
            <a:r>
              <a:rPr lang="en-TZ" sz="1700" dirty="0">
                <a:solidFill>
                  <a:prstClr val="black"/>
                </a:solidFill>
                <a:latin typeface="Georgia" panose="02040502050405020303" pitchFamily="18" charset="0"/>
              </a:rPr>
              <a:t>Vessel calls also witnessed an impressive YoY increase of 9.5% (281 vs 257 in 2024).</a:t>
            </a:r>
          </a:p>
          <a:p>
            <a:pPr>
              <a:defRPr/>
            </a:pPr>
            <a:endParaRPr lang="en-TZ" sz="800" dirty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>
              <a:defRPr/>
            </a:pPr>
            <a:r>
              <a:rPr lang="en-TZ" sz="1700" dirty="0">
                <a:solidFill>
                  <a:prstClr val="black"/>
                </a:solidFill>
                <a:latin typeface="Georgia" panose="02040502050405020303" pitchFamily="18" charset="0"/>
              </a:rPr>
              <a:t>Overall, 2025 was characterised by robust operational performance, enhancement of our suite of digital tools, and customer-centric improvements, to elevate our service and efficiency levels.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C5187C1-D6AC-19EE-E01D-B2823A063B8C}"/>
              </a:ext>
            </a:extLst>
          </p:cNvPr>
          <p:cNvSpPr txBox="1"/>
          <p:nvPr/>
        </p:nvSpPr>
        <p:spPr>
          <a:xfrm>
            <a:off x="9595889" y="1121230"/>
            <a:ext cx="2454597" cy="30623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Volumes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500" b="0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TZ" sz="30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69</a:t>
            </a:r>
            <a:r>
              <a:rPr kumimoji="0" lang="en-GB" sz="30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</a:t>
            </a:r>
            <a:r>
              <a:rPr kumimoji="0" lang="en-TZ" sz="30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551</a:t>
            </a:r>
            <a:r>
              <a:rPr kumimoji="0" lang="en-GB" sz="30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TEUs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Vessels Handled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5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TZ" sz="30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25</a:t>
            </a:r>
            <a:r>
              <a:rPr kumimoji="0" lang="en-GB" sz="30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Vessels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2E33079-7B97-729C-738D-914C1BD75074}"/>
              </a:ext>
            </a:extLst>
          </p:cNvPr>
          <p:cNvCxnSpPr>
            <a:cxnSpLocks/>
          </p:cNvCxnSpPr>
          <p:nvPr/>
        </p:nvCxnSpPr>
        <p:spPr>
          <a:xfrm>
            <a:off x="9492344" y="1121224"/>
            <a:ext cx="0" cy="34853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A086A5C8-7A21-F8AB-6147-BB9B948EF957}"/>
              </a:ext>
            </a:extLst>
          </p:cNvPr>
          <p:cNvSpPr txBox="1"/>
          <p:nvPr/>
        </p:nvSpPr>
        <p:spPr>
          <a:xfrm>
            <a:off x="5175507" y="1251853"/>
            <a:ext cx="4229750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TZ" sz="1700" b="1" u="sng" dirty="0">
                <a:solidFill>
                  <a:prstClr val="black"/>
                </a:solidFill>
                <a:latin typeface="Georgia" panose="02040502050405020303" pitchFamily="18" charset="0"/>
              </a:rPr>
              <a:t>2026: Promising Times Ahead</a:t>
            </a:r>
            <a:endParaRPr lang="en-US" sz="1700" b="1" u="sng" dirty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>
              <a:defRPr/>
            </a:pPr>
            <a:r>
              <a:rPr lang="en-TZ" sz="1700" dirty="0">
                <a:solidFill>
                  <a:prstClr val="black"/>
                </a:solidFill>
                <a:latin typeface="Georgia" panose="02040502050405020303" pitchFamily="18" charset="0"/>
              </a:rPr>
              <a:t>In 2026, we have planned several initiatives to augment our digital offerings, improve customer experience, and partner your regional and global supply chains, details of which will be shared as we progress.</a:t>
            </a:r>
          </a:p>
          <a:p>
            <a:pPr>
              <a:defRPr/>
            </a:pPr>
            <a:endParaRPr lang="en-TZ" sz="800" dirty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>
              <a:defRPr/>
            </a:pPr>
            <a:r>
              <a:rPr lang="en-TZ" sz="1700" dirty="0">
                <a:solidFill>
                  <a:prstClr val="black"/>
                </a:solidFill>
                <a:latin typeface="Georgia" panose="02040502050405020303" pitchFamily="18" charset="0"/>
              </a:rPr>
              <a:t>We would like to wish you and your loved ones a Happy New Year and thank you for your continued support in TEAGTL’s growth story.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01CDBFB-44D3-717E-262C-5D4A396C84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599" y="4968541"/>
            <a:ext cx="1607843" cy="16687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A4048C-CE36-14AF-2D40-13FCC25808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9309" y="4983882"/>
            <a:ext cx="1538386" cy="16316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3C63CE-FE3C-E81B-EBC8-BCC6B2421D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0383" y="4529920"/>
            <a:ext cx="1633231" cy="20440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00EDB81-615A-2C77-7E72-E65D5229F1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4488" y="4986561"/>
            <a:ext cx="2593946" cy="15874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31DA776-A51A-B031-14B9-E178165799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2382" y="5006330"/>
            <a:ext cx="2444876" cy="158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67019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23579</TotalTime>
  <Words>159</Words>
  <Application>Microsoft Office PowerPoint</Application>
  <PresentationFormat>Widescreen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Adani Medium</vt:lpstr>
      <vt:lpstr>Aptos</vt:lpstr>
      <vt:lpstr>Aptos Display</vt:lpstr>
      <vt:lpstr>Arial</vt:lpstr>
      <vt:lpstr>Georgia</vt:lpstr>
      <vt:lpstr>1_Office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Jitendra Bhonsle</dc:creator>
  <cp:lastModifiedBy>Jitendra Bhonsle</cp:lastModifiedBy>
  <cp:revision>107</cp:revision>
  <dcterms:created xsi:type="dcterms:W3CDTF">2024-10-15T14:05:42Z</dcterms:created>
  <dcterms:modified xsi:type="dcterms:W3CDTF">2026-01-13T14:27:19Z</dcterms:modified>
</cp:coreProperties>
</file>