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3787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BC4B-0E6C-EA91-268C-4557FA99B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EEB4E-9346-1777-81C9-9B7E9F78F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9A6F6-3614-7C3E-63AD-D45D012C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BC9-90EA-4303-BAFE-8C68A4679413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C5BFB-5A64-B644-08A6-C6C63A13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C219D-50BB-0C7E-6F75-0A0ABD7D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7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9C37-6B6F-05D3-782A-4B5E4681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65DEE-4268-3B64-BB76-5019763CD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A3B6-48CD-9A75-F386-546FB2F5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ADA6-16AF-449A-ADD5-9BB11430CBF1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09C5-D29B-D300-9DC4-6222684F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8F08-2AA8-2933-FA02-449164BE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A8672-5960-E543-F081-B503829CA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B01C7-B615-296E-69D7-1F61F24E0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43654-D3D5-BE54-D566-E9228437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61E3-B42B-47EF-AFB6-8675262F555E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F52B-364D-2483-3275-FAD44454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F0FC-C506-90A4-DDE5-8F1AD7CE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15" y="-8246"/>
            <a:ext cx="10829385" cy="769676"/>
          </a:xfrm>
        </p:spPr>
        <p:txBody>
          <a:bodyPr anchor="b">
            <a:noAutofit/>
          </a:bodyPr>
          <a:lstStyle>
            <a:lvl1pPr>
              <a:defRPr sz="2200">
                <a:solidFill>
                  <a:srgbClr val="922682"/>
                </a:solidFill>
                <a:latin typeface="Adani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9CF3E-A124-4648-B78B-690E0BF4F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33" y="6454611"/>
            <a:ext cx="199531" cy="3971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4E33BF-BAA8-4D8E-8655-FAD4E5778B83}"/>
              </a:ext>
            </a:extLst>
          </p:cNvPr>
          <p:cNvCxnSpPr/>
          <p:nvPr userDrawn="1"/>
        </p:nvCxnSpPr>
        <p:spPr>
          <a:xfrm>
            <a:off x="11892644" y="6579245"/>
            <a:ext cx="7854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D06E0-24B3-41D4-9656-42FDF4FECC35}"/>
              </a:ext>
            </a:extLst>
          </p:cNvPr>
          <p:cNvGrpSpPr/>
          <p:nvPr userDrawn="1"/>
        </p:nvGrpSpPr>
        <p:grpSpPr>
          <a:xfrm>
            <a:off x="391850" y="746816"/>
            <a:ext cx="10744149" cy="60959"/>
            <a:chOff x="391437" y="755062"/>
            <a:chExt cx="10692000" cy="609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1437" y="816021"/>
              <a:ext cx="10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7" y="755062"/>
              <a:ext cx="7269694" cy="6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00DB654-9CE5-4453-B463-2777ED146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11404" r="9399" b="10671"/>
          <a:stretch/>
        </p:blipFill>
        <p:spPr>
          <a:xfrm>
            <a:off x="11182628" y="80627"/>
            <a:ext cx="914770" cy="7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FBAE40"/>
          </p15:clr>
        </p15:guide>
        <p15:guide id="2" pos="212">
          <p15:clr>
            <a:srgbClr val="FBAE40"/>
          </p15:clr>
        </p15:guide>
        <p15:guide id="3" pos="3840">
          <p15:clr>
            <a:srgbClr val="FBAE40"/>
          </p15:clr>
        </p15:guide>
        <p15:guide id="4" pos="7468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15" y="-8246"/>
            <a:ext cx="10829385" cy="769676"/>
          </a:xfrm>
        </p:spPr>
        <p:txBody>
          <a:bodyPr anchor="b">
            <a:noAutofit/>
          </a:bodyPr>
          <a:lstStyle>
            <a:lvl1pPr>
              <a:defRPr sz="2200">
                <a:solidFill>
                  <a:srgbClr val="922682"/>
                </a:solidFill>
                <a:latin typeface="Adani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9CF3E-A124-4648-B78B-690E0BF4F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33" y="6454611"/>
            <a:ext cx="199531" cy="3971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4E33BF-BAA8-4D8E-8655-FAD4E5778B83}"/>
              </a:ext>
            </a:extLst>
          </p:cNvPr>
          <p:cNvCxnSpPr/>
          <p:nvPr userDrawn="1"/>
        </p:nvCxnSpPr>
        <p:spPr>
          <a:xfrm>
            <a:off x="11892644" y="6579245"/>
            <a:ext cx="7854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D06E0-24B3-41D4-9656-42FDF4FECC35}"/>
              </a:ext>
            </a:extLst>
          </p:cNvPr>
          <p:cNvGrpSpPr/>
          <p:nvPr userDrawn="1"/>
        </p:nvGrpSpPr>
        <p:grpSpPr>
          <a:xfrm>
            <a:off x="338060" y="746816"/>
            <a:ext cx="10744149" cy="60959"/>
            <a:chOff x="391437" y="755062"/>
            <a:chExt cx="10692000" cy="609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1437" y="816021"/>
              <a:ext cx="10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7" y="755062"/>
              <a:ext cx="7269694" cy="6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logo with blue and purple lines">
            <a:extLst>
              <a:ext uri="{FF2B5EF4-FFF2-40B4-BE49-F238E27FC236}">
                <a16:creationId xmlns:a16="http://schemas.microsoft.com/office/drawing/2014/main" id="{C119B991-07C8-9293-439C-60441DE9D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41" y="17702"/>
            <a:ext cx="1104347" cy="7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FBAE40"/>
          </p15:clr>
        </p15:guide>
        <p15:guide id="2" pos="212">
          <p15:clr>
            <a:srgbClr val="FBAE40"/>
          </p15:clr>
        </p15:guide>
        <p15:guide id="3" pos="3840">
          <p15:clr>
            <a:srgbClr val="FBAE40"/>
          </p15:clr>
        </p15:guide>
        <p15:guide id="4" pos="7468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969F-3123-620B-EB2A-2591647A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2F08-4EC3-9E7A-0C43-31F2677D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EF3A-8CAC-8EBF-69E1-1C782D35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AA57-B4BD-418F-BD35-C4AD3C6F685B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C20E9-4870-EC17-AB4B-C679A4D0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8CCB-9CDA-E852-4818-ADDD84CA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FDED-543F-3B35-5A08-CA0B6705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18DC0-8AD1-DB36-D8E2-AB914AE5C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16E35-B9EF-B86B-2485-92D80FDA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2BF-9593-49AE-899B-00352C593E4A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DF0A9-A661-A881-9338-D822A571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71745-395C-2616-C759-0D12D506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EC57-42A6-BCEA-4231-4D1DE872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280D-3372-C1D5-CD31-EE9D64523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8FDC0-4C21-B1FB-4058-B7DA6B99A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527D-26A1-66F4-DC08-5AE5C2EB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8A6-7AD9-49FF-ADE5-6ED3EC50697B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3C134-1E66-02E4-4036-2B252B66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20E6E-21B9-01F7-4832-C7343E0E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6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52A-3EB0-B92B-C611-4A8784AF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CB7D1-1463-9D35-B8A3-E9EC3FEC8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250B3-F255-3B1A-32CA-3F2D581B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9CF42-E925-6A79-D769-477A6EC36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3FF60-6876-374E-5524-54002B759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E9F04-9797-B71D-9927-768948D3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5A9-4D51-456F-A40B-05FE8A939B47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3088E-55C8-DD54-7B4D-ADDF2034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80565-7C97-C545-ECCD-B29916C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8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FB04-96D1-C121-4D00-6CC9835B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1A353-C828-AB36-B074-D4CBBFD2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FD9B-3AA7-410F-BF71-14339DC2BA8E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5445-6015-F18D-17E5-9AF4B538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64C7-52F6-4F89-63F8-F3819BEB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1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6A8C2-02F5-F6BE-E6F0-28244596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575-5374-4365-9B92-EBCD57178B81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29A95-FF64-82E9-284D-D6348284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75890-DCD6-B746-E65F-961F2A8F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0EC5-71F5-40D2-0A21-78861AA7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A1CF-1AE8-D0D3-C959-15521A97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FEDD8-8EAA-EC99-16AA-7DAC26C94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680DB-9A55-E229-67BC-89AAF64B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82F1-2155-43DC-90E8-FE23495D6301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37EA-CAA4-3AD0-D73B-2FB91B16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13B2D-328C-20C3-4594-A80DCB8F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2101-296D-19CE-C94A-94A5E1D0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45F96-CCAF-3899-887A-8065183E1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2BB23-8D1B-E540-9962-3BB852617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09B73-0415-20A7-56D1-EA7F5EC6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F5A7-CFA0-4FB6-BD74-37C30D2949F5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5A65D-579C-A3A3-AAD4-B59C1F53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6B188-8E98-FD75-A4C7-79F283C5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3CACE-07FF-8BEA-1EA3-02A0BDBD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B21A-358F-C63F-B8E2-6FE25C15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3104-5B45-A986-343D-397F18A3D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77F72B-5B22-4393-8B64-8FFF6E21A8FB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4594-5F9F-F22F-E357-73F5210E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68E5A-DC9D-019C-E09D-B95EE178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E56E2-C39E-545E-2EFC-3BEAAF998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1CED48-7B72-1C6C-9269-B73205108E50}"/>
              </a:ext>
            </a:extLst>
          </p:cNvPr>
          <p:cNvSpPr txBox="1"/>
          <p:nvPr/>
        </p:nvSpPr>
        <p:spPr>
          <a:xfrm>
            <a:off x="272143" y="43544"/>
            <a:ext cx="1157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Z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February</a:t>
            </a: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</a:t>
            </a:r>
            <a:r>
              <a:rPr kumimoji="0" lang="en-TZ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           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Monthly Newsletter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CF8E64-7587-E749-21F6-378D28696E13}"/>
              </a:ext>
            </a:extLst>
          </p:cNvPr>
          <p:cNvSpPr txBox="1"/>
          <p:nvPr/>
        </p:nvSpPr>
        <p:spPr>
          <a:xfrm>
            <a:off x="206828" y="1251853"/>
            <a:ext cx="45023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TZ" sz="17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Strong Start to 2026</a:t>
            </a:r>
            <a:endParaRPr lang="en-GB" sz="1700" b="1" u="sng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TEAGTL began 2026 on a strong note, registering strong volume performance of 73,762 TEUs in January 2026 -  representing a YoY increase of 13% and a MoM increase of 6%.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During the same period, we handled 22 vessels. </a:t>
            </a: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As we roll out ambitious projects, covering Infrastructure, Digital Transformation, and Rail Connectivity, we are confident of sustaining this momentum in 2026.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5187C1-D6AC-19EE-E01D-B2823A063B8C}"/>
              </a:ext>
            </a:extLst>
          </p:cNvPr>
          <p:cNvSpPr txBox="1"/>
          <p:nvPr/>
        </p:nvSpPr>
        <p:spPr>
          <a:xfrm>
            <a:off x="9595889" y="1121230"/>
            <a:ext cx="2454597" cy="30623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Volumes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Z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73,762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Vessels Handled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Z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22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Vessels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E33079-7B97-729C-738D-914C1BD75074}"/>
              </a:ext>
            </a:extLst>
          </p:cNvPr>
          <p:cNvCxnSpPr>
            <a:cxnSpLocks/>
          </p:cNvCxnSpPr>
          <p:nvPr/>
        </p:nvCxnSpPr>
        <p:spPr>
          <a:xfrm>
            <a:off x="9492344" y="1121224"/>
            <a:ext cx="0" cy="3485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86A5C8-7A21-F8AB-6147-BB9B948EF957}"/>
              </a:ext>
            </a:extLst>
          </p:cNvPr>
          <p:cNvSpPr txBox="1"/>
          <p:nvPr/>
        </p:nvSpPr>
        <p:spPr>
          <a:xfrm>
            <a:off x="5175507" y="1251853"/>
            <a:ext cx="42297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TZ" sz="17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Customer Engagement</a:t>
            </a:r>
            <a:endParaRPr lang="en-US" sz="1700" b="1" u="sng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As part of our ongoing customer outreach initiatives, we hosted an exclusive dinner to honour our esteemed customers. 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At the well-attended event, customers were given an overview on TEAGTL’s endeavours to enhance Customer Centricity, Digital Tools, and Efficiency.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Customers also took the floor to share their feedback, which was mostly laudatory in nature and duly noted for further improvements.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DAF959-9EB8-75EF-E633-28376A19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5" y="4856058"/>
            <a:ext cx="2484957" cy="1508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45C320-425F-C389-0949-A1393E96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94" y="4856058"/>
            <a:ext cx="1951700" cy="1508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6A8DE-8059-150C-03D6-70F334F9B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019" y="4856058"/>
            <a:ext cx="2244053" cy="15085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33B40D-230A-B908-56ED-5F9BC89A4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715" y="4856058"/>
            <a:ext cx="2108494" cy="150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16CBFA-D4AF-B8DA-AC3C-FA2B64A32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961" y="4856058"/>
            <a:ext cx="2293364" cy="15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01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25374</TotalTime>
  <Words>157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Adani Medium</vt:lpstr>
      <vt:lpstr>Aptos</vt:lpstr>
      <vt:lpstr>Aptos Display</vt:lpstr>
      <vt:lpstr>Arial</vt:lpstr>
      <vt:lpstr>Georgia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Jitendra Bhonsle</dc:creator>
  <cp:lastModifiedBy>Jitendra Bhonsle</cp:lastModifiedBy>
  <cp:revision>116</cp:revision>
  <dcterms:created xsi:type="dcterms:W3CDTF">2024-10-15T14:05:42Z</dcterms:created>
  <dcterms:modified xsi:type="dcterms:W3CDTF">2026-02-04T13:03:25Z</dcterms:modified>
</cp:coreProperties>
</file>