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85699" y="1037970"/>
            <a:ext cx="4401185" cy="3639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 u="sng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997689" y="6454614"/>
            <a:ext cx="194373" cy="39719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892660" y="6579247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 h="0">
                <a:moveTo>
                  <a:pt x="0" y="0"/>
                </a:moveTo>
                <a:lnTo>
                  <a:pt x="78486" y="0"/>
                </a:lnTo>
              </a:path>
            </a:pathLst>
          </a:custGeom>
          <a:ln w="317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38061" y="807720"/>
            <a:ext cx="10744200" cy="0"/>
          </a:xfrm>
          <a:custGeom>
            <a:avLst/>
            <a:gdLst/>
            <a:ahLst/>
            <a:cxnLst/>
            <a:rect l="l" t="t" r="r" b="b"/>
            <a:pathLst>
              <a:path w="10744200" h="0">
                <a:moveTo>
                  <a:pt x="0" y="0"/>
                </a:moveTo>
                <a:lnTo>
                  <a:pt x="10744085" y="0"/>
                </a:lnTo>
              </a:path>
            </a:pathLst>
          </a:custGeom>
          <a:ln w="12700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8061" y="746761"/>
            <a:ext cx="7305167" cy="6095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66882" y="17691"/>
            <a:ext cx="1104341" cy="7975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31770" y="38176"/>
            <a:ext cx="455866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teagtl.com/" TargetMode="External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50926" y="267080"/>
            <a:ext cx="155765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25" b="1" i="1">
                <a:solidFill>
                  <a:srgbClr val="006FC0"/>
                </a:solidFill>
                <a:latin typeface="Trebuchet MS"/>
                <a:cs typeface="Trebuchet MS"/>
              </a:rPr>
              <a:t>August</a:t>
            </a:r>
            <a:r>
              <a:rPr dirty="0" sz="2200" spc="-135" b="1" i="1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dirty="0" sz="2200" spc="-100" b="1" i="1">
                <a:solidFill>
                  <a:srgbClr val="006FC0"/>
                </a:solidFill>
                <a:latin typeface="Trebuchet MS"/>
                <a:cs typeface="Trebuchet MS"/>
              </a:rPr>
              <a:t>2025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"/>
              <a:t>Monthly</a:t>
            </a:r>
            <a:r>
              <a:rPr dirty="0" spc="-320"/>
              <a:t> </a:t>
            </a:r>
            <a:r>
              <a:rPr dirty="0" spc="-40"/>
              <a:t>Newsletter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Launch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Digital</a:t>
            </a:r>
            <a:r>
              <a:rPr dirty="0" spc="-35"/>
              <a:t> </a:t>
            </a:r>
            <a:r>
              <a:rPr dirty="0"/>
              <a:t>Container</a:t>
            </a:r>
            <a:r>
              <a:rPr dirty="0" spc="-45"/>
              <a:t> </a:t>
            </a:r>
            <a:r>
              <a:rPr dirty="0" spc="-10"/>
              <a:t>Tracking</a:t>
            </a:r>
          </a:p>
          <a:p>
            <a:pPr marL="12700">
              <a:lnSpc>
                <a:spcPct val="100000"/>
              </a:lnSpc>
            </a:pPr>
            <a:r>
              <a:rPr dirty="0"/>
              <a:t>and</a:t>
            </a:r>
            <a:r>
              <a:rPr dirty="0" spc="-40"/>
              <a:t> </a:t>
            </a:r>
            <a:r>
              <a:rPr dirty="0"/>
              <a:t>Vessel</a:t>
            </a:r>
            <a:r>
              <a:rPr dirty="0" spc="-10"/>
              <a:t> </a:t>
            </a:r>
            <a:r>
              <a:rPr dirty="0"/>
              <a:t>Schedule</a:t>
            </a:r>
            <a:r>
              <a:rPr dirty="0" spc="-40"/>
              <a:t> </a:t>
            </a:r>
            <a:r>
              <a:rPr dirty="0" spc="-10"/>
              <a:t>sharing</a:t>
            </a:r>
          </a:p>
          <a:p>
            <a:pPr marL="12700" marR="5715">
              <a:lnSpc>
                <a:spcPct val="100000"/>
              </a:lnSpc>
            </a:pPr>
            <a:r>
              <a:rPr dirty="0" u="none" b="0">
                <a:latin typeface="Georgia"/>
                <a:cs typeface="Georgia"/>
              </a:rPr>
              <a:t>We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are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happy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to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share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that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we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have</a:t>
            </a:r>
            <a:r>
              <a:rPr dirty="0" u="none" spc="-10" b="0">
                <a:latin typeface="Georgia"/>
                <a:cs typeface="Georgia"/>
              </a:rPr>
              <a:t> launched </a:t>
            </a:r>
            <a:r>
              <a:rPr dirty="0" u="none" b="0">
                <a:latin typeface="Georgia"/>
                <a:cs typeface="Georgia"/>
              </a:rPr>
              <a:t>two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powerful</a:t>
            </a:r>
            <a:r>
              <a:rPr dirty="0" u="none" spc="-6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digital</a:t>
            </a:r>
            <a:r>
              <a:rPr dirty="0" u="none" spc="-5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functionalities</a:t>
            </a:r>
            <a:r>
              <a:rPr dirty="0" u="none" spc="-45" b="0">
                <a:latin typeface="Georgia"/>
                <a:cs typeface="Georgia"/>
              </a:rPr>
              <a:t> </a:t>
            </a:r>
            <a:r>
              <a:rPr dirty="0" u="none" spc="-50" b="0">
                <a:latin typeface="Georgia"/>
                <a:cs typeface="Georgia"/>
              </a:rPr>
              <a:t>- </a:t>
            </a:r>
            <a:r>
              <a:rPr dirty="0" u="none" b="0">
                <a:latin typeface="Georgia"/>
                <a:cs typeface="Georgia"/>
              </a:rPr>
              <a:t>Container</a:t>
            </a:r>
            <a:r>
              <a:rPr dirty="0" u="none" spc="-6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Tracking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and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Vessel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spc="-10" b="0">
                <a:latin typeface="Georgia"/>
                <a:cs typeface="Georgia"/>
              </a:rPr>
              <a:t>Schedule </a:t>
            </a:r>
            <a:r>
              <a:rPr dirty="0" u="none" b="0">
                <a:latin typeface="Georgia"/>
                <a:cs typeface="Georgia"/>
              </a:rPr>
              <a:t>Sharing</a:t>
            </a:r>
            <a:r>
              <a:rPr dirty="0" u="none" spc="-4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-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marking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major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step</a:t>
            </a:r>
            <a:r>
              <a:rPr dirty="0" u="none" spc="-1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forward</a:t>
            </a:r>
            <a:r>
              <a:rPr dirty="0" u="none" spc="-4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in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spc="-25" b="0">
                <a:latin typeface="Georgia"/>
                <a:cs typeface="Georgia"/>
              </a:rPr>
              <a:t>the </a:t>
            </a:r>
            <a:r>
              <a:rPr dirty="0" u="none" b="0">
                <a:latin typeface="Georgia"/>
                <a:cs typeface="Georgia"/>
              </a:rPr>
              <a:t>port’s</a:t>
            </a:r>
            <a:r>
              <a:rPr dirty="0" u="none" spc="-1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digital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transformation</a:t>
            </a:r>
            <a:r>
              <a:rPr dirty="0" u="none" spc="-5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and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spc="-10" b="0">
                <a:latin typeface="Georgia"/>
                <a:cs typeface="Georgia"/>
              </a:rPr>
              <a:t>customer experience journey.</a:t>
            </a:r>
          </a:p>
          <a:p>
            <a:pPr marL="12700" marR="5080">
              <a:lnSpc>
                <a:spcPct val="100000"/>
              </a:lnSpc>
              <a:spcBef>
                <a:spcPts val="965"/>
              </a:spcBef>
            </a:pPr>
            <a:r>
              <a:rPr dirty="0" u="none" b="0">
                <a:latin typeface="Georgia"/>
                <a:cs typeface="Georgia"/>
              </a:rPr>
              <a:t>Both</a:t>
            </a:r>
            <a:r>
              <a:rPr dirty="0" u="none" spc="-4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these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digital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tools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are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available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on</a:t>
            </a:r>
            <a:r>
              <a:rPr dirty="0" u="none" spc="-30" b="0">
                <a:latin typeface="Georgia"/>
                <a:cs typeface="Georgia"/>
              </a:rPr>
              <a:t> </a:t>
            </a:r>
            <a:r>
              <a:rPr dirty="0" u="none" spc="-25" b="0">
                <a:latin typeface="Georgia"/>
                <a:cs typeface="Georgia"/>
              </a:rPr>
              <a:t>our </a:t>
            </a:r>
            <a:r>
              <a:rPr dirty="0" u="none" b="0">
                <a:latin typeface="Georgia"/>
                <a:cs typeface="Georgia"/>
              </a:rPr>
              <a:t>website</a:t>
            </a:r>
            <a:r>
              <a:rPr dirty="0" u="none" spc="-4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and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are intended</a:t>
            </a:r>
            <a:r>
              <a:rPr dirty="0" u="none" spc="-5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to</a:t>
            </a:r>
            <a:r>
              <a:rPr dirty="0" u="none" spc="-2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resolve</a:t>
            </a:r>
            <a:r>
              <a:rPr dirty="0" u="none" spc="-3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one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of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spc="-25" b="0">
                <a:latin typeface="Georgia"/>
                <a:cs typeface="Georgia"/>
              </a:rPr>
              <a:t>the </a:t>
            </a:r>
            <a:r>
              <a:rPr dirty="0" u="none" b="0">
                <a:latin typeface="Georgia"/>
                <a:cs typeface="Georgia"/>
              </a:rPr>
              <a:t>most</a:t>
            </a:r>
            <a:r>
              <a:rPr dirty="0" u="none" spc="-15" b="0">
                <a:latin typeface="Georgia"/>
                <a:cs typeface="Georgia"/>
              </a:rPr>
              <a:t> </a:t>
            </a:r>
            <a:r>
              <a:rPr dirty="0" u="none" spc="-10" b="0">
                <a:latin typeface="Georgia"/>
                <a:cs typeface="Georgia"/>
              </a:rPr>
              <a:t>persistent</a:t>
            </a:r>
            <a:r>
              <a:rPr dirty="0" u="none" spc="-1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challenges</a:t>
            </a:r>
            <a:r>
              <a:rPr dirty="0" u="none" spc="-3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faced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by</a:t>
            </a:r>
            <a:r>
              <a:rPr dirty="0" u="none" spc="-1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port</a:t>
            </a:r>
            <a:r>
              <a:rPr dirty="0" u="none" spc="-15" b="0">
                <a:latin typeface="Georgia"/>
                <a:cs typeface="Georgia"/>
              </a:rPr>
              <a:t> </a:t>
            </a:r>
            <a:r>
              <a:rPr dirty="0" u="none" spc="-10" b="0">
                <a:latin typeface="Georgia"/>
                <a:cs typeface="Georgia"/>
              </a:rPr>
              <a:t>users</a:t>
            </a:r>
          </a:p>
          <a:p>
            <a:pPr marL="12700">
              <a:lnSpc>
                <a:spcPct val="100000"/>
              </a:lnSpc>
            </a:pPr>
            <a:r>
              <a:rPr dirty="0" u="none" b="0">
                <a:latin typeface="Georgia"/>
                <a:cs typeface="Georgia"/>
              </a:rPr>
              <a:t>-</a:t>
            </a:r>
            <a:r>
              <a:rPr dirty="0" u="none" spc="-2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lack</a:t>
            </a:r>
            <a:r>
              <a:rPr dirty="0" u="none" spc="-1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of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supply</a:t>
            </a:r>
            <a:r>
              <a:rPr dirty="0" u="none" spc="-1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chain</a:t>
            </a:r>
            <a:r>
              <a:rPr dirty="0" u="none" spc="-30" b="0">
                <a:latin typeface="Georgia"/>
                <a:cs typeface="Georgia"/>
              </a:rPr>
              <a:t> </a:t>
            </a:r>
            <a:r>
              <a:rPr dirty="0" u="none" spc="-10" b="0">
                <a:latin typeface="Georgia"/>
                <a:cs typeface="Georgia"/>
              </a:rPr>
              <a:t>visibility.</a:t>
            </a: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u="none" b="0">
                <a:latin typeface="Georgia"/>
                <a:cs typeface="Georgia"/>
              </a:rPr>
              <a:t>These</a:t>
            </a:r>
            <a:r>
              <a:rPr dirty="0" u="none" spc="-5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tools</a:t>
            </a:r>
            <a:r>
              <a:rPr dirty="0" u="none" spc="-5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are</a:t>
            </a:r>
            <a:r>
              <a:rPr dirty="0" u="none" spc="-40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accessible</a:t>
            </a:r>
            <a:r>
              <a:rPr dirty="0" u="none" spc="-35" b="0">
                <a:latin typeface="Georgia"/>
                <a:cs typeface="Georgia"/>
              </a:rPr>
              <a:t> </a:t>
            </a:r>
            <a:r>
              <a:rPr dirty="0" u="none" b="0">
                <a:latin typeface="Georgia"/>
                <a:cs typeface="Georgia"/>
              </a:rPr>
              <a:t>at</a:t>
            </a:r>
            <a:r>
              <a:rPr dirty="0" u="none" spc="-30" b="0">
                <a:latin typeface="Georgia"/>
                <a:cs typeface="Georgia"/>
              </a:rPr>
              <a:t> </a:t>
            </a:r>
            <a:r>
              <a:rPr dirty="0" u="sng" spc="-10" b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Georgia"/>
                <a:cs typeface="Georgia"/>
                <a:hlinkClick r:id="rId2"/>
              </a:rPr>
              <a:t>www.teagtl.com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794875" y="1024222"/>
            <a:ext cx="2059305" cy="3068955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143510">
              <a:lnSpc>
                <a:spcPct val="100000"/>
              </a:lnSpc>
              <a:spcBef>
                <a:spcPts val="855"/>
              </a:spcBef>
            </a:pPr>
            <a:r>
              <a:rPr dirty="0" sz="3500" spc="-10" b="1">
                <a:solidFill>
                  <a:srgbClr val="006FC0"/>
                </a:solidFill>
                <a:latin typeface="Trebuchet MS"/>
                <a:cs typeface="Trebuchet MS"/>
              </a:rPr>
              <a:t>Volumes</a:t>
            </a:r>
            <a:endParaRPr sz="3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3000" spc="-40" i="1">
                <a:solidFill>
                  <a:srgbClr val="C00000"/>
                </a:solidFill>
                <a:latin typeface="Trebuchet MS"/>
                <a:cs typeface="Trebuchet MS"/>
              </a:rPr>
              <a:t>74,331</a:t>
            </a:r>
            <a:r>
              <a:rPr dirty="0" sz="3000" spc="-300" i="1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dirty="0" sz="3000" spc="-20" i="1">
                <a:solidFill>
                  <a:srgbClr val="C00000"/>
                </a:solidFill>
                <a:latin typeface="Trebuchet MS"/>
                <a:cs typeface="Trebuchet MS"/>
              </a:rPr>
              <a:t>TEUs</a:t>
            </a:r>
            <a:endParaRPr sz="3000">
              <a:latin typeface="Trebuchet MS"/>
              <a:cs typeface="Trebuchet MS"/>
            </a:endParaRPr>
          </a:p>
          <a:p>
            <a:pPr algn="just" marL="155575" marR="147955" indent="89535">
              <a:lnSpc>
                <a:spcPct val="107700"/>
              </a:lnSpc>
              <a:spcBef>
                <a:spcPts val="1789"/>
              </a:spcBef>
            </a:pPr>
            <a:r>
              <a:rPr dirty="0" sz="3500" spc="55" b="1">
                <a:solidFill>
                  <a:srgbClr val="006FC0"/>
                </a:solidFill>
                <a:latin typeface="Trebuchet MS"/>
                <a:cs typeface="Trebuchet MS"/>
              </a:rPr>
              <a:t>Vessels </a:t>
            </a:r>
            <a:r>
              <a:rPr dirty="0" sz="3500" spc="-10" b="1">
                <a:solidFill>
                  <a:srgbClr val="006FC0"/>
                </a:solidFill>
                <a:latin typeface="Trebuchet MS"/>
                <a:cs typeface="Trebuchet MS"/>
              </a:rPr>
              <a:t>Handled </a:t>
            </a:r>
            <a:r>
              <a:rPr dirty="0" sz="3000" i="1">
                <a:solidFill>
                  <a:srgbClr val="C00000"/>
                </a:solidFill>
                <a:latin typeface="Trebuchet MS"/>
                <a:cs typeface="Trebuchet MS"/>
              </a:rPr>
              <a:t>23</a:t>
            </a:r>
            <a:r>
              <a:rPr dirty="0" sz="3000" spc="-265" i="1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dirty="0" sz="3000" spc="-10" i="1">
                <a:solidFill>
                  <a:srgbClr val="C00000"/>
                </a:solidFill>
                <a:latin typeface="Trebuchet MS"/>
                <a:cs typeface="Trebuchet MS"/>
              </a:rPr>
              <a:t>Vessels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492360" y="1121283"/>
            <a:ext cx="0" cy="3384550"/>
          </a:xfrm>
          <a:custGeom>
            <a:avLst/>
            <a:gdLst/>
            <a:ahLst/>
            <a:cxnLst/>
            <a:rect l="l" t="t" r="r" b="b"/>
            <a:pathLst>
              <a:path w="0" h="3384550">
                <a:moveTo>
                  <a:pt x="0" y="0"/>
                </a:moveTo>
                <a:lnTo>
                  <a:pt x="0" y="3384296"/>
                </a:lnTo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228335" y="1190370"/>
            <a:ext cx="3997960" cy="35934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1590">
              <a:lnSpc>
                <a:spcPct val="100000"/>
              </a:lnSpc>
              <a:spcBef>
                <a:spcPts val="105"/>
              </a:spcBef>
            </a:pPr>
            <a:r>
              <a:rPr dirty="0" sz="1700">
                <a:latin typeface="Georgia"/>
                <a:cs typeface="Georgia"/>
              </a:rPr>
              <a:t>These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functionalities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provide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</a:t>
            </a:r>
            <a:r>
              <a:rPr dirty="0" sz="1700" spc="-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self- </a:t>
            </a:r>
            <a:r>
              <a:rPr dirty="0" sz="1700">
                <a:latin typeface="Georgia"/>
                <a:cs typeface="Georgia"/>
              </a:rPr>
              <a:t>service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interface,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reducing</a:t>
            </a:r>
            <a:r>
              <a:rPr dirty="0" sz="1700" spc="-8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administrative </a:t>
            </a:r>
            <a:r>
              <a:rPr dirty="0" sz="1700">
                <a:latin typeface="Georgia"/>
                <a:cs typeface="Georgia"/>
              </a:rPr>
              <a:t>work,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saving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valuable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time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and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effort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700">
                <a:latin typeface="Georgia"/>
                <a:cs typeface="Georgia"/>
              </a:rPr>
              <a:t>Overview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of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functionalities:</a:t>
            </a:r>
            <a:endParaRPr sz="1700">
              <a:latin typeface="Georgia"/>
              <a:cs typeface="Georgia"/>
            </a:endParaRPr>
          </a:p>
          <a:p>
            <a:pPr marL="12700" marR="5080" indent="201930">
              <a:lnSpc>
                <a:spcPct val="100000"/>
              </a:lnSpc>
              <a:buAutoNum type="arabicPeriod"/>
              <a:tabLst>
                <a:tab pos="214629" algn="l"/>
              </a:tabLst>
            </a:pPr>
            <a:r>
              <a:rPr dirty="0" u="sng" sz="17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Container</a:t>
            </a:r>
            <a:r>
              <a:rPr dirty="0" u="sng" sz="1700" spc="-6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sng" sz="17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Tracking</a:t>
            </a:r>
            <a:r>
              <a:rPr dirty="0" sz="1700">
                <a:latin typeface="Georgia"/>
                <a:cs typeface="Georgia"/>
              </a:rPr>
              <a:t>: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real-</a:t>
            </a:r>
            <a:r>
              <a:rPr dirty="0" sz="1700">
                <a:latin typeface="Georgia"/>
                <a:cs typeface="Georgia"/>
              </a:rPr>
              <a:t>time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location </a:t>
            </a:r>
            <a:r>
              <a:rPr dirty="0" sz="1700">
                <a:latin typeface="Georgia"/>
                <a:cs typeface="Georgia"/>
              </a:rPr>
              <a:t>and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status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of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containers,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with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data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 spc="-20">
                <a:latin typeface="Georgia"/>
                <a:cs typeface="Georgia"/>
              </a:rPr>
              <a:t>such</a:t>
            </a:r>
            <a:r>
              <a:rPr dirty="0" sz="1700" spc="50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as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Vessel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name/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Delivery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location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/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Dwell </a:t>
            </a:r>
            <a:r>
              <a:rPr dirty="0" sz="1700">
                <a:latin typeface="Georgia"/>
                <a:cs typeface="Georgia"/>
              </a:rPr>
              <a:t>time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/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Terminal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in/out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timestamps</a:t>
            </a:r>
            <a:endParaRPr sz="1700">
              <a:latin typeface="Georgia"/>
              <a:cs typeface="Georgia"/>
            </a:endParaRPr>
          </a:p>
          <a:p>
            <a:pPr marL="12700" marR="290195" indent="231140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243840" algn="l"/>
              </a:tabLst>
            </a:pPr>
            <a:r>
              <a:rPr dirty="0" u="sng" sz="17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Vessel</a:t>
            </a:r>
            <a:r>
              <a:rPr dirty="0" u="sng" sz="1700" spc="-4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sng" sz="17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Schedules</a:t>
            </a:r>
            <a:r>
              <a:rPr dirty="0" sz="1700">
                <a:latin typeface="Georgia"/>
                <a:cs typeface="Georgia"/>
              </a:rPr>
              <a:t>:</a:t>
            </a:r>
            <a:r>
              <a:rPr dirty="0" sz="1700" spc="-6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information</a:t>
            </a:r>
            <a:r>
              <a:rPr dirty="0" sz="1700" spc="-75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on </a:t>
            </a:r>
            <a:r>
              <a:rPr dirty="0" sz="1700">
                <a:latin typeface="Georgia"/>
                <a:cs typeface="Georgia"/>
              </a:rPr>
              <a:t>Vessel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arrival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&amp;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departure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schedules/ </a:t>
            </a:r>
            <a:r>
              <a:rPr dirty="0" sz="1700">
                <a:latin typeface="Georgia"/>
                <a:cs typeface="Georgia"/>
              </a:rPr>
              <a:t>Assigned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berthing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windows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/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 spc="-20">
                <a:latin typeface="Georgia"/>
                <a:cs typeface="Georgia"/>
              </a:rPr>
              <a:t>Gate </a:t>
            </a:r>
            <a:r>
              <a:rPr dirty="0" sz="1700">
                <a:latin typeface="Georgia"/>
                <a:cs typeface="Georgia"/>
              </a:rPr>
              <a:t>opening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&amp;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cut-</a:t>
            </a:r>
            <a:r>
              <a:rPr dirty="0" sz="1700">
                <a:latin typeface="Georgia"/>
                <a:cs typeface="Georgia"/>
              </a:rPr>
              <a:t>off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timelines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/</a:t>
            </a:r>
            <a:r>
              <a:rPr dirty="0" sz="1700" spc="-10">
                <a:latin typeface="Georgia"/>
                <a:cs typeface="Georgia"/>
              </a:rPr>
              <a:t> Expected </a:t>
            </a:r>
            <a:r>
              <a:rPr dirty="0" sz="1700">
                <a:latin typeface="Georgia"/>
                <a:cs typeface="Georgia"/>
              </a:rPr>
              <a:t>sailing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times</a:t>
            </a:r>
            <a:endParaRPr sz="1700">
              <a:latin typeface="Georgia"/>
              <a:cs typeface="Georgi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2148" y="4988559"/>
            <a:ext cx="2454656" cy="162699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81248" y="5012766"/>
            <a:ext cx="2399156" cy="158102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458200" y="4988559"/>
            <a:ext cx="1567561" cy="162699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263631" y="4962080"/>
            <a:ext cx="1538351" cy="1631695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14645" y="4966779"/>
            <a:ext cx="2805683" cy="16269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6788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Jitendra Bhonsle</dc:creator>
  <dcterms:created xsi:type="dcterms:W3CDTF">2026-03-16T04:45:31Z</dcterms:created>
  <dcterms:modified xsi:type="dcterms:W3CDTF">2026-03-16T04:45:31Z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2026-03-16T00:00:00Z</vt:filetime>
  </property>
  <property fmtid="{D5CDD505-2E9C-101B-9397-08002B2CF9AE}" pid="5" name="Producer">
    <vt:lpwstr>Microsoft® PowerPoint® for Microsoft 365</vt:lpwstr>
  </property>
</Properties>
</file>